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76" r:id="rId24"/>
    <p:sldId id="281" r:id="rId25"/>
    <p:sldId id="282" r:id="rId26"/>
    <p:sldId id="283" r:id="rId27"/>
    <p:sldId id="269" r:id="rId28"/>
    <p:sldId id="284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F40B1F3-9452-457E-90B8-8B12B1D0B78F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A649BF-AC94-4183-B1A1-33CF309EA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5F845-C997-4A58-A760-33B040BEF1B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3E8D9B-AD8E-493A-B6B3-0389E4E431B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png"/><Relationship Id="rId4" Type="http://schemas.openxmlformats.org/officeDocument/2006/relationships/image" Target="../media/image14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gif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l.rgbimg.com/cache1sUEo9/users/s/so/somadjinn/600/nElJqic.jpg"/>
          <p:cNvPicPr/>
          <p:nvPr/>
        </p:nvPicPr>
        <p:blipFill>
          <a:blip r:embed="rId2" cstate="print"/>
          <a:srcRect r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Chapter 10 – The Behavior 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of Gases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You have 1 mole of gas @ STP, what volume will it occupy?</a:t>
            </a:r>
          </a:p>
          <a:p>
            <a:pPr lvl="1"/>
            <a:r>
              <a:rPr lang="en-US" dirty="0" smtClean="0"/>
              <a:t>STP = standard temperature and pressure (273 K and 1 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Therefore, 1 mole of ANY GAS at STP will occupy</a:t>
            </a:r>
          </a:p>
          <a:p>
            <a:pPr lvl="1"/>
            <a:endParaRPr lang="en-US" dirty="0"/>
          </a:p>
        </p:txBody>
      </p:sp>
      <p:pic>
        <p:nvPicPr>
          <p:cNvPr id="22530" name="Picture 2" descr="http://chemistry-reference.com/gases/Ideal%20Gas%20Law%20solution.png"/>
          <p:cNvPicPr>
            <a:picLocks noChangeAspect="1" noChangeArrowheads="1"/>
          </p:cNvPicPr>
          <p:nvPr/>
        </p:nvPicPr>
        <p:blipFill>
          <a:blip r:embed="rId2" cstate="print"/>
          <a:srcRect t="14545" r="62654" b="58788"/>
          <a:stretch>
            <a:fillRect/>
          </a:stretch>
        </p:blipFill>
        <p:spPr bwMode="auto">
          <a:xfrm>
            <a:off x="3048000" y="2438400"/>
            <a:ext cx="2286000" cy="13234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0" y="3733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22.4L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Relating the Ideal Gas Equation and the Gas Laws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have a gas under two set conditions, then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Often P, V, and T will change but the number of moles will remain fixed.</a:t>
            </a:r>
          </a:p>
          <a:p>
            <a:pPr lvl="1"/>
            <a:r>
              <a:rPr lang="en-US" dirty="0" smtClean="0"/>
              <a:t>For this set of conditions, 		   = constant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Which gives the Combined Gas Law:</a:t>
            </a:r>
          </a:p>
          <a:p>
            <a:pPr lvl="5"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pic>
        <p:nvPicPr>
          <p:cNvPr id="23554" name="Picture 2" descr="http://image.slidesharecdn.com/ch06lecture-150104200613-conversion-gate01/95/gases-19-638.jpg?cb=1420401997"/>
          <p:cNvPicPr>
            <a:picLocks noChangeAspect="1" noChangeArrowheads="1"/>
          </p:cNvPicPr>
          <p:nvPr/>
        </p:nvPicPr>
        <p:blipFill>
          <a:blip r:embed="rId2" cstate="print"/>
          <a:srcRect l="23824" t="21712" r="37304" b="56576"/>
          <a:stretch>
            <a:fillRect/>
          </a:stretch>
        </p:blipFill>
        <p:spPr bwMode="auto">
          <a:xfrm>
            <a:off x="2819400" y="2438400"/>
            <a:ext cx="2725615" cy="1143000"/>
          </a:xfrm>
          <a:prstGeom prst="rect">
            <a:avLst/>
          </a:prstGeom>
          <a:noFill/>
        </p:spPr>
      </p:pic>
      <p:pic>
        <p:nvPicPr>
          <p:cNvPr id="23558" name="Picture 6" descr="https://latex.artofproblemsolving.com/1/2/c/12cd37f04eec392e8be1e0677528d9194ea25fd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43400"/>
            <a:ext cx="1499616" cy="685800"/>
          </a:xfrm>
          <a:prstGeom prst="rect">
            <a:avLst/>
          </a:prstGeom>
          <a:noFill/>
        </p:spPr>
      </p:pic>
      <p:pic>
        <p:nvPicPr>
          <p:cNvPr id="23560" name="Picture 8" descr="http://thescienceclassroom.org/wp-content/uploads/2013/04/Combined-Gas-La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257800"/>
            <a:ext cx="2638425" cy="121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Densities and Molar Mass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Density &amp; Ideal Gas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Molar Mass &amp; Ideal Gas</a:t>
            </a:r>
            <a:endParaRPr lang="en-US" dirty="0"/>
          </a:p>
        </p:txBody>
      </p:sp>
      <p:pic>
        <p:nvPicPr>
          <p:cNvPr id="24578" name="Picture 2" descr="http://pegasus.cc.ucf.edu/~jparadis/chem2045/pictures/dens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3236088" cy="3352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52600" y="54864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80" name="Picture 4" descr="http://www.chemteam.info/GasLaw/GasDensity-to-MolarMass.GIF"/>
          <p:cNvPicPr>
            <a:picLocks noChangeAspect="1" noChangeArrowheads="1"/>
          </p:cNvPicPr>
          <p:nvPr/>
        </p:nvPicPr>
        <p:blipFill>
          <a:blip r:embed="rId3" cstate="print"/>
          <a:srcRect l="2632" t="2258" r="2632" b="2887"/>
          <a:stretch>
            <a:fillRect/>
          </a:stretch>
        </p:blipFill>
        <p:spPr bwMode="auto">
          <a:xfrm>
            <a:off x="5203371" y="2667000"/>
            <a:ext cx="2873829" cy="33528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5257800" y="5334000"/>
            <a:ext cx="1905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Dalton’s Law of Partial Pressures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mixture of gases in a container, the total pressure exerted is the sum of the pressures that each gas would exert if it were alone.</a:t>
            </a:r>
            <a:endParaRPr lang="en-US" dirty="0"/>
          </a:p>
        </p:txBody>
      </p:sp>
      <p:pic>
        <p:nvPicPr>
          <p:cNvPr id="26626" name="Picture 2" descr="http://images.slideplayer.com/11/3188857/slides/slide_33.jpg"/>
          <p:cNvPicPr>
            <a:picLocks noChangeAspect="1" noChangeArrowheads="1"/>
          </p:cNvPicPr>
          <p:nvPr/>
        </p:nvPicPr>
        <p:blipFill>
          <a:blip r:embed="rId2" cstate="print"/>
          <a:srcRect l="7258" t="9677" r="8065"/>
          <a:stretch>
            <a:fillRect/>
          </a:stretch>
        </p:blipFill>
        <p:spPr bwMode="auto">
          <a:xfrm>
            <a:off x="3200400" y="4191000"/>
            <a:ext cx="2667000" cy="2133600"/>
          </a:xfrm>
          <a:prstGeom prst="rect">
            <a:avLst/>
          </a:prstGeom>
          <a:noFill/>
        </p:spPr>
      </p:pic>
      <p:pic>
        <p:nvPicPr>
          <p:cNvPr id="26628" name="Picture 4" descr="http://thescienceclassroom.org/wp-content/uploads/2013/05/Daltons-La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3667125" cy="466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Gases 1, 2, 3… are individual gases and each obey the ideal gas law meaning: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all gases are in the same volume and at the same temperature: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What’s so significant here is that the total number of gas particles is what matters, not which gases they are.</a:t>
            </a:r>
          </a:p>
          <a:p>
            <a:pPr lvl="1"/>
            <a:r>
              <a:rPr lang="en-US" dirty="0" smtClean="0"/>
              <a:t>ALL ideal gases behave the SAME under the SAME conditions!</a:t>
            </a:r>
          </a:p>
          <a:p>
            <a:pPr lvl="1"/>
            <a:endParaRPr lang="en-US" dirty="0"/>
          </a:p>
        </p:txBody>
      </p:sp>
      <p:pic>
        <p:nvPicPr>
          <p:cNvPr id="28674" name="Picture 2" descr="http://thescienceclassroom.org/wp-content/uploads/2013/05/Daltons-law-with-ideal-g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5591175" cy="876300"/>
          </a:xfrm>
          <a:prstGeom prst="rect">
            <a:avLst/>
          </a:prstGeom>
          <a:noFill/>
        </p:spPr>
      </p:pic>
      <p:pic>
        <p:nvPicPr>
          <p:cNvPr id="28676" name="Picture 4" descr="http://images.slideplayer.com/23/6622673/slides/slide_2.jpg"/>
          <p:cNvPicPr>
            <a:picLocks noChangeAspect="1" noChangeArrowheads="1"/>
          </p:cNvPicPr>
          <p:nvPr/>
        </p:nvPicPr>
        <p:blipFill>
          <a:blip r:embed="rId3" cstate="print"/>
          <a:srcRect l="20000" t="45555" r="59167" b="38889"/>
          <a:stretch>
            <a:fillRect/>
          </a:stretch>
        </p:blipFill>
        <p:spPr bwMode="auto">
          <a:xfrm>
            <a:off x="3733800" y="3810000"/>
            <a:ext cx="1905000" cy="1066800"/>
          </a:xfrm>
          <a:prstGeom prst="rect">
            <a:avLst/>
          </a:prstGeom>
          <a:noFill/>
        </p:spPr>
      </p:pic>
      <p:pic>
        <p:nvPicPr>
          <p:cNvPr id="28678" name="Picture 6" descr="http://images.slideplayer.com/23/6622673/slides/slide_2.jpg"/>
          <p:cNvPicPr>
            <a:picLocks noChangeAspect="1" noChangeArrowheads="1"/>
          </p:cNvPicPr>
          <p:nvPr/>
        </p:nvPicPr>
        <p:blipFill>
          <a:blip r:embed="rId3" cstate="print"/>
          <a:srcRect l="12500" t="20222" r="80000" b="67333"/>
          <a:stretch>
            <a:fillRect/>
          </a:stretch>
        </p:blipFill>
        <p:spPr bwMode="auto">
          <a:xfrm>
            <a:off x="2971800" y="3810000"/>
            <a:ext cx="85725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Partial Pressures and Mole Fractions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Mole Fraction – the ratio of the number of moles of a given component is a mixture to the total number of moles in the mixture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and			  so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352800"/>
            <a:ext cx="3204797" cy="68580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495800"/>
            <a:ext cx="1107830" cy="685800"/>
          </a:xfrm>
          <a:prstGeom prst="rect">
            <a:avLst/>
          </a:prstGeom>
          <a:noFill/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495800"/>
            <a:ext cx="1595804" cy="685800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638800"/>
            <a:ext cx="3743325" cy="857250"/>
          </a:xfrm>
          <a:prstGeom prst="rect">
            <a:avLst/>
          </a:prstGeom>
          <a:noFill/>
        </p:spPr>
      </p:pic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7" descr="http://etc.usf.edu/clipart/41700/41757/fc_therefore_41757_lg.gif"/>
          <p:cNvPicPr>
            <a:picLocks noChangeAspect="1" noChangeArrowheads="1"/>
          </p:cNvPicPr>
          <p:nvPr/>
        </p:nvPicPr>
        <p:blipFill>
          <a:blip r:embed="rId6" cstate="print"/>
          <a:srcRect t="20000" b="20000"/>
          <a:stretch>
            <a:fillRect/>
          </a:stretch>
        </p:blipFill>
        <p:spPr bwMode="auto">
          <a:xfrm>
            <a:off x="1295400" y="5791200"/>
            <a:ext cx="588615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Cancel out V, T, and R since they are constant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finally…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524000"/>
            <a:ext cx="3743325" cy="85725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971800"/>
            <a:ext cx="2276475" cy="53340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495800"/>
            <a:ext cx="1228725" cy="533400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7000" y="4343400"/>
            <a:ext cx="1981200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Gases over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It is common to synthesize gases and collect them by displacing a volume of water. </a:t>
            </a:r>
          </a:p>
          <a:p>
            <a:pPr lvl="1"/>
            <a:r>
              <a:rPr lang="en-US" dirty="0" smtClean="0"/>
              <a:t>Zn  + 2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Zn</a:t>
            </a:r>
            <a:r>
              <a:rPr lang="en-US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 + 2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baseline="30000" dirty="0" smtClean="0">
                <a:sym typeface="Wingdings" pitchFamily="2" charset="2"/>
              </a:rPr>
              <a:t>-</a:t>
            </a: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>
              <a:buNone/>
            </a:pPr>
            <a:endParaRPr lang="en-US" baseline="30000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The pressure of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depends 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on the temperature of the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</a:t>
            </a: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/>
            <a:endParaRPr lang="en-US" baseline="30000" dirty="0" smtClean="0">
              <a:sym typeface="Wingdings" pitchFamily="2" charset="2"/>
            </a:endParaRPr>
          </a:p>
          <a:p>
            <a:pPr lvl="1">
              <a:buNone/>
            </a:pPr>
            <a:endParaRPr lang="en-US" baseline="30000" dirty="0" smtClean="0">
              <a:sym typeface="Wingdings" pitchFamily="2" charset="2"/>
            </a:endParaRPr>
          </a:p>
          <a:p>
            <a:pPr>
              <a:buNone/>
            </a:pPr>
            <a:endParaRPr lang="en-US" baseline="30000" dirty="0" smtClean="0">
              <a:sym typeface="Wingdings" pitchFamily="2" charset="2"/>
            </a:endParaRPr>
          </a:p>
          <a:p>
            <a:pPr>
              <a:buNone/>
            </a:pPr>
            <a:endParaRPr lang="en-US" baseline="30000" dirty="0" smtClean="0">
              <a:sym typeface="Wingdings" pitchFamily="2" charset="2"/>
            </a:endParaRPr>
          </a:p>
          <a:p>
            <a:pPr>
              <a:buNone/>
            </a:pPr>
            <a:endParaRPr lang="en-US" baseline="30000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31746" name="Picture 2" descr="http://images.slideplayer.com/7/1716615/slides/slide_60.jpg"/>
          <p:cNvPicPr>
            <a:picLocks noChangeAspect="1" noChangeArrowheads="1"/>
          </p:cNvPicPr>
          <p:nvPr/>
        </p:nvPicPr>
        <p:blipFill>
          <a:blip r:embed="rId2" cstate="print"/>
          <a:srcRect l="15152" t="14141" r="12121" b="7071"/>
          <a:stretch>
            <a:fillRect/>
          </a:stretch>
        </p:blipFill>
        <p:spPr bwMode="auto">
          <a:xfrm>
            <a:off x="5603630" y="2590801"/>
            <a:ext cx="2625969" cy="213360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505200"/>
            <a:ext cx="2257425" cy="457200"/>
          </a:xfrm>
          <a:prstGeom prst="rect">
            <a:avLst/>
          </a:prstGeom>
          <a:noFill/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51" name="Picture 7" descr="http://etc.usf.edu/clipart/41700/41757/fc_therefore_41757_lg.gif"/>
          <p:cNvPicPr>
            <a:picLocks noChangeAspect="1" noChangeArrowheads="1"/>
          </p:cNvPicPr>
          <p:nvPr/>
        </p:nvPicPr>
        <p:blipFill>
          <a:blip r:embed="rId4" cstate="print"/>
          <a:srcRect t="20000" b="20000"/>
          <a:stretch>
            <a:fillRect/>
          </a:stretch>
        </p:blipFill>
        <p:spPr bwMode="auto">
          <a:xfrm>
            <a:off x="1447800" y="4038600"/>
            <a:ext cx="588615" cy="457200"/>
          </a:xfrm>
          <a:prstGeom prst="rect">
            <a:avLst/>
          </a:prstGeom>
          <a:noFill/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114800"/>
            <a:ext cx="2314575" cy="457200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boomeria.org/chemlectures/textass2/table18-2.jpg"/>
          <p:cNvPicPr>
            <a:picLocks noChangeAspect="1" noChangeArrowheads="1"/>
          </p:cNvPicPr>
          <p:nvPr/>
        </p:nvPicPr>
        <p:blipFill>
          <a:blip r:embed="rId6" cstate="print"/>
          <a:srcRect t="8968" r="32164" b="-3127"/>
          <a:stretch>
            <a:fillRect/>
          </a:stretch>
        </p:blipFill>
        <p:spPr bwMode="auto">
          <a:xfrm>
            <a:off x="5562600" y="5180942"/>
            <a:ext cx="2971800" cy="1479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 (KMT)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to </a:t>
            </a:r>
            <a:r>
              <a:rPr lang="en-US" i="1" dirty="0" smtClean="0"/>
              <a:t>explain</a:t>
            </a:r>
            <a:r>
              <a:rPr lang="en-US" dirty="0" smtClean="0"/>
              <a:t> the behavior of gases: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1) Particles are small especially compared to the volume 	they 	occupy (volume is negligible)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2) Particles are in constant random motion with 	collisions on the wall called pressure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3) Particles exert forces on one another (elastic 	collisions!) 	but are not attracted or repelled by each 	other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4) </a:t>
            </a:r>
            <a:r>
              <a:rPr lang="en-US" u="sng" dirty="0" smtClean="0"/>
              <a:t>Average</a:t>
            </a:r>
            <a:r>
              <a:rPr lang="en-US" dirty="0" smtClean="0"/>
              <a:t> KE of gas particles is proportional to 	temperature.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Gives us an understanding of pressure and temperature on the molecular level.</a:t>
            </a:r>
          </a:p>
          <a:p>
            <a:pPr lvl="1"/>
            <a:r>
              <a:rPr lang="en-US" dirty="0" smtClean="0"/>
              <a:t>Pressure of a gas results from collisions with each other and wall of container</a:t>
            </a:r>
          </a:p>
          <a:p>
            <a:pPr lvl="1"/>
            <a:r>
              <a:rPr lang="en-US" dirty="0" smtClean="0"/>
              <a:t>Magnitude of pressure is determined by how often and how hard the collisions are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Kelvin temperature indicates the average KE of the gas particles</a:t>
            </a:r>
          </a:p>
          <a:p>
            <a:pPr lvl="1"/>
            <a:r>
              <a:rPr lang="en-US" dirty="0" smtClean="0"/>
              <a:t>Some molecules have less</a:t>
            </a:r>
          </a:p>
          <a:p>
            <a:pPr lvl="1">
              <a:buNone/>
            </a:pPr>
            <a:r>
              <a:rPr lang="en-US" dirty="0" smtClean="0"/>
              <a:t>	KE or more KE then the </a:t>
            </a:r>
          </a:p>
          <a:p>
            <a:pPr lvl="1">
              <a:buNone/>
            </a:pPr>
            <a:r>
              <a:rPr lang="en-US" dirty="0" smtClean="0"/>
              <a:t>	average (distribution)</a:t>
            </a:r>
          </a:p>
        </p:txBody>
      </p:sp>
      <p:pic>
        <p:nvPicPr>
          <p:cNvPr id="34818" name="Picture 2" descr="https://opentextbc.ca/introductorychemistry/wp-content/uploads/sites/17/2016/01/Distribution-of-molecular-speeds-of-O2-gas-at-three-temperature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1" y="4267200"/>
            <a:ext cx="3352800" cy="2440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800" dirty="0" smtClean="0"/>
              <a:t>Substances that are liquids or solids under ordinary conditions may also exist of gases.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Referred to as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vapors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Highly compressible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Occupy full volume of their container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When subjected to pressure, volume decreases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Always form homogeneous mixtures with other gases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At a given T, all ideal gas molecules (regardless of identify and mass) will have the SAME average KE.</a:t>
            </a:r>
          </a:p>
          <a:p>
            <a:pPr lvl="1"/>
            <a:r>
              <a:rPr lang="en-US" dirty="0" smtClean="0"/>
              <a:t>Measuring the temperature of the gas also measures the average KE of the molecules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46063" lvl="1" indent="-246063" algn="ctr">
              <a:buNone/>
            </a:pPr>
            <a:endParaRPr lang="en-US" dirty="0" smtClean="0"/>
          </a:p>
          <a:p>
            <a:pPr marL="246063" lvl="1" indent="-246063" algn="ctr">
              <a:buNone/>
            </a:pPr>
            <a:r>
              <a:rPr lang="en-US" dirty="0" smtClean="0"/>
              <a:t>where R = 8.3145 J/mol K</a:t>
            </a:r>
          </a:p>
          <a:p>
            <a:pPr marL="246063" lvl="1" indent="-246063" algn="ctr">
              <a:buNone/>
            </a:pPr>
            <a:endParaRPr lang="en-US" dirty="0" smtClean="0"/>
          </a:p>
          <a:p>
            <a:pPr marL="687388" lvl="1" indent="-246063"/>
            <a:r>
              <a:rPr lang="en-US" dirty="0" smtClean="0"/>
              <a:t>This equation show that changes in KE are directly related to T and vice versa.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7" name="Picture 7" descr="http://images.slideplayer.com/23/6558210/slides/slide_6.jpg"/>
          <p:cNvPicPr>
            <a:picLocks noChangeAspect="1" noChangeArrowheads="1"/>
          </p:cNvPicPr>
          <p:nvPr/>
        </p:nvPicPr>
        <p:blipFill>
          <a:blip r:embed="rId2" cstate="print"/>
          <a:srcRect l="21667" t="22222" r="29167" b="55556"/>
          <a:stretch>
            <a:fillRect/>
          </a:stretch>
        </p:blipFill>
        <p:spPr bwMode="auto">
          <a:xfrm>
            <a:off x="2590800" y="2667000"/>
            <a:ext cx="3886200" cy="1317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Mean Square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KE increases, the velocity of the gas molecules increases.</a:t>
            </a:r>
          </a:p>
          <a:p>
            <a:r>
              <a:rPr lang="en-US" dirty="0" smtClean="0"/>
              <a:t>Average velocity of a gas particle is a special kind of average</a:t>
            </a:r>
          </a:p>
          <a:p>
            <a:pPr lvl="1"/>
            <a:r>
              <a:rPr lang="en-US" dirty="0" smtClean="0"/>
              <a:t>Root mean square (</a:t>
            </a:r>
            <a:r>
              <a:rPr lang="en-US" dirty="0" err="1" smtClean="0"/>
              <a:t>rms</a:t>
            </a:r>
            <a:r>
              <a:rPr lang="en-US" dirty="0" smtClean="0"/>
              <a:t>) speed,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rms</a:t>
            </a:r>
            <a:r>
              <a:rPr lang="en-US" dirty="0" smtClean="0"/>
              <a:t>, is the speed of a gas molecule having average KE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	where </a:t>
            </a:r>
            <a:r>
              <a:rPr lang="en-US" i="1" dirty="0" smtClean="0"/>
              <a:t>m</a:t>
            </a:r>
            <a:r>
              <a:rPr lang="en-US" dirty="0" smtClean="0"/>
              <a:t> = mass of the molecule</a:t>
            </a:r>
          </a:p>
          <a:p>
            <a:pPr lvl="1">
              <a:buNone/>
            </a:pPr>
            <a:r>
              <a:rPr lang="en-US" dirty="0" smtClean="0"/>
              <a:t>					(derived from KE = ½ mv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800600"/>
            <a:ext cx="1628775" cy="72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Free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distance a particle travels between collisions in a sample of gas</a:t>
            </a:r>
          </a:p>
          <a:p>
            <a:pPr lvl="1"/>
            <a:r>
              <a:rPr lang="en-US" dirty="0" smtClean="0"/>
              <a:t>As particles collide they produce a large range of velocities</a:t>
            </a:r>
          </a:p>
          <a:p>
            <a:pPr lvl="1"/>
            <a:r>
              <a:rPr lang="en-US" dirty="0" smtClean="0"/>
              <a:t>As temperature increases, KE increases and so do the relative number of gas particles at high velocities</a:t>
            </a:r>
            <a:endParaRPr lang="en-US" dirty="0"/>
          </a:p>
        </p:txBody>
      </p:sp>
      <p:pic>
        <p:nvPicPr>
          <p:cNvPr id="37890" name="Picture 2" descr="http://cdn2.hubspot.net/hub/63951/file-15161244-jpg/images/mean_free_path_cham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648200"/>
            <a:ext cx="3654086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Effusion and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avg. KE of a gas is related to its mass:</a:t>
            </a:r>
          </a:p>
          <a:p>
            <a:endParaRPr lang="en-US" dirty="0" smtClean="0"/>
          </a:p>
          <a:p>
            <a:r>
              <a:rPr lang="en-US" dirty="0" smtClean="0"/>
              <a:t>If two gases are at the same temperature, the lighter gas will have a higher </a:t>
            </a:r>
            <a:r>
              <a:rPr lang="en-US" dirty="0" err="1" smtClean="0"/>
              <a:t>rms</a:t>
            </a:r>
            <a:r>
              <a:rPr lang="en-US" dirty="0" smtClean="0"/>
              <a:t> speed than the heavier gas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lower the molar mass (M), the higher the </a:t>
            </a:r>
            <a:r>
              <a:rPr lang="en-US" dirty="0" err="1" smtClean="0"/>
              <a:t>rms</a:t>
            </a:r>
            <a:r>
              <a:rPr lang="en-US" dirty="0" smtClean="0"/>
              <a:t> speed for that gas at a constant temperature.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Effusion and Diffusion are dependent on molecular speeds.</a:t>
            </a:r>
            <a:endParaRPr lang="en-US" dirty="0"/>
          </a:p>
        </p:txBody>
      </p:sp>
      <p:pic>
        <p:nvPicPr>
          <p:cNvPr id="3074" name="Picture 2" descr="http://file.scirp.org/Html/5-4500215%5Cf66e53d5-afa4-4853-9383-f43b1977d3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752600"/>
            <a:ext cx="1584296" cy="933450"/>
          </a:xfrm>
          <a:prstGeom prst="rect">
            <a:avLst/>
          </a:prstGeom>
          <a:noFill/>
        </p:spPr>
      </p:pic>
      <p:pic>
        <p:nvPicPr>
          <p:cNvPr id="3076" name="Picture 4" descr="http://nonsibihighschool.org/intbasch5_files/advancedch5urmse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81400"/>
            <a:ext cx="1828800" cy="91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Diffusion – mixing gases; the spread of one substance throughout a space</a:t>
            </a:r>
          </a:p>
          <a:p>
            <a:r>
              <a:rPr lang="en-US" dirty="0" smtClean="0"/>
              <a:t>Effusion – passage of a gas through a tiny orifice into an evacuated chamber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Graham’s Law of Effusion</a:t>
            </a:r>
          </a:p>
          <a:p>
            <a:pPr lvl="1"/>
            <a:r>
              <a:rPr lang="en-US" dirty="0" smtClean="0"/>
              <a:t>The relative rates of effusion of two gases at the same T and P are given by the inverse ratio of the square roots of the masses of the gas particles</a:t>
            </a:r>
            <a:endParaRPr lang="en-US" dirty="0"/>
          </a:p>
        </p:txBody>
      </p:sp>
      <p:pic>
        <p:nvPicPr>
          <p:cNvPr id="38914" name="Picture 2" descr="http://thescienceclassroom.org/wp-content/uploads/2013/05/Grahams-la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257800"/>
            <a:ext cx="3228975" cy="1152526"/>
          </a:xfrm>
          <a:prstGeom prst="rect">
            <a:avLst/>
          </a:prstGeom>
          <a:noFill/>
        </p:spPr>
      </p:pic>
      <p:pic>
        <p:nvPicPr>
          <p:cNvPr id="38916" name="Picture 4" descr="http://aieee.examcrazy.com/chemistry/matter-states/Chemistry-tutorials-Image/image0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09800"/>
            <a:ext cx="2286000" cy="1774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During effusion, only those molecules which hit the small hole will escape through it</a:t>
            </a:r>
          </a:p>
          <a:p>
            <a:pPr lvl="1"/>
            <a:r>
              <a:rPr lang="en-US" dirty="0" smtClean="0"/>
              <a:t>The higher the </a:t>
            </a:r>
            <a:r>
              <a:rPr lang="en-US" dirty="0" err="1" smtClean="0"/>
              <a:t>rms</a:t>
            </a:r>
            <a:r>
              <a:rPr lang="en-US" dirty="0" smtClean="0"/>
              <a:t> speed the more likely it is that a gas molecule will hit the hole</a:t>
            </a:r>
          </a:p>
          <a:p>
            <a:endParaRPr lang="en-US" dirty="0" smtClean="0"/>
          </a:p>
          <a:p>
            <a:r>
              <a:rPr lang="en-US" dirty="0" smtClean="0"/>
              <a:t>Diffusion is faster for light gas molecules</a:t>
            </a:r>
          </a:p>
          <a:p>
            <a:pPr lvl="1"/>
            <a:r>
              <a:rPr lang="en-US" dirty="0" smtClean="0"/>
              <a:t>Slows down the </a:t>
            </a:r>
            <a:r>
              <a:rPr lang="en-US" dirty="0" err="1" smtClean="0"/>
              <a:t>rms</a:t>
            </a:r>
            <a:r>
              <a:rPr lang="en-US" dirty="0" smtClean="0"/>
              <a:t> speed due to collisions (mean free path)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gas exactly follows the ideal gas law</a:t>
            </a:r>
          </a:p>
          <a:p>
            <a:endParaRPr lang="en-US" dirty="0" smtClean="0"/>
          </a:p>
          <a:p>
            <a:r>
              <a:rPr lang="en-US" dirty="0" smtClean="0"/>
              <a:t>Gases behave most ideally at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r>
              <a:rPr lang="en-US" dirty="0" smtClean="0"/>
              <a:t> pressures and/or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r>
              <a:rPr lang="en-US" dirty="0" smtClean="0"/>
              <a:t> temperatures</a:t>
            </a:r>
          </a:p>
          <a:p>
            <a:pPr lvl="1"/>
            <a:r>
              <a:rPr lang="en-US" dirty="0" smtClean="0"/>
              <a:t>As pressure decreases, molecules are able to spread out</a:t>
            </a:r>
            <a:r>
              <a:rPr lang="en-US" dirty="0" smtClean="0">
                <a:sym typeface="Wingdings" pitchFamily="2" charset="2"/>
              </a:rPr>
              <a:t> Space where molecules can move gets larger  Weaker IMF since farther apart Closer to ideal gas behavior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 temperature increases, more energy is available to break IMF  Closer to ideal gas behavior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der</a:t>
            </a:r>
            <a:r>
              <a:rPr lang="en-US" dirty="0" smtClean="0"/>
              <a:t> Waals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behavior of a REAL gas, causes deviation from the ideal gas equation: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Pressure – decreased due to the actual attractions between gas particles that will establish curved paths, making collisions with the walls less frequently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Volume – increased due to space that is assumed empty but is actually occupied by moles of gas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empirical constants that differ for each gas</a:t>
            </a:r>
          </a:p>
          <a:p>
            <a:endParaRPr lang="en-US" i="1" dirty="0" smtClean="0"/>
          </a:p>
          <a:p>
            <a:r>
              <a:rPr lang="en-US" dirty="0" smtClean="0"/>
              <a:t>Volume -  gas at low pressure or </a:t>
            </a:r>
          </a:p>
          <a:p>
            <a:pPr>
              <a:buNone/>
            </a:pPr>
            <a:r>
              <a:rPr lang="en-US" dirty="0" smtClean="0"/>
              <a:t>	large volume, space is much larger </a:t>
            </a:r>
          </a:p>
          <a:p>
            <a:pPr>
              <a:buNone/>
            </a:pPr>
            <a:r>
              <a:rPr lang="en-US" dirty="0" smtClean="0"/>
              <a:t>	than the gas particles themselves </a:t>
            </a:r>
          </a:p>
          <a:p>
            <a:pPr>
              <a:buNone/>
            </a:pPr>
            <a:r>
              <a:rPr lang="en-US" dirty="0" smtClean="0"/>
              <a:t>	and gases behave ideally</a:t>
            </a:r>
          </a:p>
          <a:p>
            <a:endParaRPr lang="en-US" dirty="0" smtClean="0"/>
          </a:p>
          <a:p>
            <a:r>
              <a:rPr lang="en-US" dirty="0" smtClean="0"/>
              <a:t>Temperature – gas at high temp are moving so quickly that they have very few interactions and so there is little effect on pressure</a:t>
            </a:r>
            <a:endParaRPr lang="en-US" dirty="0"/>
          </a:p>
        </p:txBody>
      </p:sp>
      <p:pic>
        <p:nvPicPr>
          <p:cNvPr id="4" name="Picture 2" descr="http://wps.prenhall.com/wps/media/objects/4678/4790892/images/aabskepa.jpg"/>
          <p:cNvPicPr>
            <a:picLocks noChangeAspect="1" noChangeArrowheads="1"/>
          </p:cNvPicPr>
          <p:nvPr/>
        </p:nvPicPr>
        <p:blipFill>
          <a:blip r:embed="rId2" cstate="print"/>
          <a:srcRect t="20000" b="40593"/>
          <a:stretch>
            <a:fillRect/>
          </a:stretch>
        </p:blipFill>
        <p:spPr bwMode="auto">
          <a:xfrm>
            <a:off x="1600200" y="914400"/>
            <a:ext cx="6090987" cy="1600200"/>
          </a:xfrm>
          <a:prstGeom prst="rect">
            <a:avLst/>
          </a:prstGeom>
          <a:noFill/>
        </p:spPr>
      </p:pic>
      <p:pic>
        <p:nvPicPr>
          <p:cNvPr id="39938" name="Picture 2" descr="http://wps.prenhall.com/wps/media/objects/3311/3391331/imag1009/TB10_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200400"/>
            <a:ext cx="2886075" cy="2006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800" dirty="0" smtClean="0"/>
              <a:t>Occupy a small fraction of the total volume of the container (mostly empty space)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Causes each molecule to behave largely as though other molecules are absent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Exerts pressure on its surroundings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Air = mixture of gases exerting pressure on the earth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Barometer</a:t>
            </a:r>
          </a:p>
          <a:p>
            <a:pPr lvl="1"/>
            <a:r>
              <a:rPr lang="en-US" dirty="0" smtClean="0"/>
              <a:t>Measures atmospheric pressure</a:t>
            </a:r>
          </a:p>
          <a:p>
            <a:pPr lvl="1"/>
            <a:r>
              <a:rPr lang="en-US" dirty="0" smtClean="0"/>
              <a:t>Invented by Evangelista Torricelli in 1643</a:t>
            </a:r>
          </a:p>
          <a:p>
            <a:endParaRPr lang="en-US" dirty="0" smtClean="0"/>
          </a:p>
          <a:p>
            <a:r>
              <a:rPr lang="en-US" dirty="0" smtClean="0"/>
              <a:t>Manometer</a:t>
            </a:r>
          </a:p>
          <a:p>
            <a:pPr lvl="1"/>
            <a:r>
              <a:rPr lang="en-US" dirty="0" smtClean="0"/>
              <a:t>Measures the pressure of a system</a:t>
            </a:r>
            <a:endParaRPr lang="en-US" dirty="0"/>
          </a:p>
        </p:txBody>
      </p:sp>
      <p:pic>
        <p:nvPicPr>
          <p:cNvPr id="4" name="Picture 3" descr="http://geology.com/stories/13/salt-domes/mercury-barometer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295400"/>
            <a:ext cx="2514600" cy="3048000"/>
          </a:xfrm>
          <a:prstGeom prst="rect">
            <a:avLst/>
          </a:prstGeom>
          <a:noFill/>
        </p:spPr>
      </p:pic>
      <p:pic>
        <p:nvPicPr>
          <p:cNvPr id="1026" name="Picture 2" descr="http://wps.prenhall.com/wps/media/objects/3311/3391331/imag1002/AAAUAXZ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759668"/>
            <a:ext cx="3771900" cy="2098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Force acting on a object per unit area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SI unit for force is </a:t>
            </a:r>
            <a:r>
              <a:rPr lang="en-US" dirty="0" err="1" smtClean="0"/>
              <a:t>Newtons</a:t>
            </a:r>
            <a:r>
              <a:rPr lang="en-US" dirty="0" smtClean="0"/>
              <a:t> (N)</a:t>
            </a:r>
          </a:p>
          <a:p>
            <a:pPr lvl="1"/>
            <a:r>
              <a:rPr lang="en-US" dirty="0" smtClean="0"/>
              <a:t>Area is measured in meters squared (m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 unit for pressure </a:t>
            </a:r>
            <a:r>
              <a:rPr lang="en-US" dirty="0" err="1" smtClean="0"/>
              <a:t>pascal</a:t>
            </a:r>
            <a:r>
              <a:rPr lang="en-US" dirty="0" smtClean="0"/>
              <a:t> (Pa)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Standard Pressure</a:t>
            </a:r>
          </a:p>
          <a:p>
            <a:pPr>
              <a:buNone/>
            </a:pPr>
            <a:r>
              <a:rPr lang="en-US" dirty="0" smtClean="0"/>
              <a:t>  1 </a:t>
            </a:r>
            <a:r>
              <a:rPr lang="en-US" dirty="0" err="1" smtClean="0"/>
              <a:t>atm</a:t>
            </a:r>
            <a:r>
              <a:rPr lang="en-US" dirty="0" smtClean="0"/>
              <a:t> = 760 mm Hg = 760 </a:t>
            </a:r>
            <a:r>
              <a:rPr lang="en-US" dirty="0" err="1" smtClean="0"/>
              <a:t>torr</a:t>
            </a:r>
            <a:r>
              <a:rPr lang="en-US" dirty="0" smtClean="0"/>
              <a:t> = 101.325 </a:t>
            </a:r>
            <a:r>
              <a:rPr lang="en-US" dirty="0" err="1" smtClean="0"/>
              <a:t>kPa</a:t>
            </a:r>
            <a:r>
              <a:rPr lang="en-US" dirty="0" smtClean="0"/>
              <a:t> = 101,325 Pa</a:t>
            </a:r>
          </a:p>
        </p:txBody>
      </p:sp>
      <p:pic>
        <p:nvPicPr>
          <p:cNvPr id="17414" name="Picture 6" descr="http://www.daerospace.com/HydraulicSystems/Fluid%20Prop%20Equations%20Eq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3278004" cy="1238251"/>
          </a:xfrm>
          <a:prstGeom prst="rect">
            <a:avLst/>
          </a:prstGeom>
          <a:noFill/>
        </p:spPr>
      </p:pic>
      <p:pic>
        <p:nvPicPr>
          <p:cNvPr id="17416" name="Picture 8" descr="https://o.quizlet.com/puXWCXmP-liRQaXfyS4W3Q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581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</a:p>
          <a:p>
            <a:pPr lvl="1"/>
            <a:r>
              <a:rPr lang="en-US" dirty="0" smtClean="0"/>
              <a:t>PV = k (where k is a constant)</a:t>
            </a:r>
          </a:p>
          <a:p>
            <a:pPr lvl="1"/>
            <a:r>
              <a:rPr lang="en-US" dirty="0" smtClean="0"/>
              <a:t>Pressure times volume of a gaseous </a:t>
            </a:r>
          </a:p>
          <a:p>
            <a:pPr lvl="1">
              <a:buNone/>
            </a:pPr>
            <a:r>
              <a:rPr lang="en-US" dirty="0" smtClean="0"/>
              <a:t>	system is a constant at T</a:t>
            </a:r>
          </a:p>
          <a:p>
            <a:pPr lvl="1"/>
            <a:r>
              <a:rPr lang="en-US" dirty="0" smtClean="0"/>
              <a:t>If either P or V of a gaseous system</a:t>
            </a:r>
          </a:p>
          <a:p>
            <a:pPr lvl="1">
              <a:buNone/>
            </a:pPr>
            <a:r>
              <a:rPr lang="en-US" dirty="0" smtClean="0"/>
              <a:t>	at constant T is changed, the other variable will adjust to maintain the constant k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@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and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 (constant temperature and # of moles)</a:t>
            </a:r>
          </a:p>
          <a:p>
            <a:pPr lvl="1"/>
            <a:endParaRPr lang="en-US" dirty="0"/>
          </a:p>
        </p:txBody>
      </p:sp>
      <p:pic>
        <p:nvPicPr>
          <p:cNvPr id="18434" name="Picture 2" descr="http://chemistry-reference.com/gases/Boyle's%20Law%20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05000"/>
            <a:ext cx="3048000" cy="2286001"/>
          </a:xfrm>
          <a:prstGeom prst="rect">
            <a:avLst/>
          </a:prstGeom>
          <a:noFill/>
        </p:spPr>
      </p:pic>
      <p:pic>
        <p:nvPicPr>
          <p:cNvPr id="18436" name="Picture 4" descr="http://thescienceclassroom.org/wp-content/uploads/2013/04/Boyles-La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800600"/>
            <a:ext cx="4486275" cy="1104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en-US" dirty="0" smtClean="0"/>
              <a:t>Charles’ Law</a:t>
            </a:r>
          </a:p>
          <a:p>
            <a:pPr lvl="1"/>
            <a:r>
              <a:rPr lang="en-US" dirty="0" smtClean="0"/>
              <a:t>Remember,</a:t>
            </a:r>
          </a:p>
          <a:p>
            <a:pPr lvl="1"/>
            <a:r>
              <a:rPr lang="en-US" dirty="0" smtClean="0"/>
              <a:t> V/T = k</a:t>
            </a:r>
          </a:p>
          <a:p>
            <a:pPr lvl="1">
              <a:buNone/>
            </a:pPr>
            <a:r>
              <a:rPr lang="en-US" dirty="0" smtClean="0"/>
              <a:t>					       @ P</a:t>
            </a:r>
            <a:r>
              <a:rPr lang="en-US" baseline="-25000" dirty="0" smtClean="0"/>
              <a:t>c</a:t>
            </a:r>
            <a:r>
              <a:rPr lang="en-US" dirty="0" smtClean="0"/>
              <a:t> and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		</a:t>
            </a:r>
          </a:p>
          <a:p>
            <a:r>
              <a:rPr lang="en-US" dirty="0" smtClean="0"/>
              <a:t>Gay-Lussac’s Law</a:t>
            </a:r>
          </a:p>
          <a:p>
            <a:pPr lvl="1"/>
            <a:r>
              <a:rPr lang="en-US" dirty="0" smtClean="0"/>
              <a:t>P/T = k</a:t>
            </a:r>
          </a:p>
          <a:p>
            <a:pPr lvl="3">
              <a:buNone/>
            </a:pPr>
            <a:r>
              <a:rPr lang="en-US" dirty="0" smtClean="0"/>
              <a:t>				       @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</a:t>
            </a:r>
            <a:r>
              <a:rPr lang="en-US" dirty="0" smtClean="0"/>
              <a:t> and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9458" name="Picture 2" descr="http://chemin10.com/wp-content/uploads/2015/12/kelvin-conversion.png"/>
          <p:cNvPicPr>
            <a:picLocks noChangeAspect="1" noChangeArrowheads="1"/>
          </p:cNvPicPr>
          <p:nvPr/>
        </p:nvPicPr>
        <p:blipFill>
          <a:blip r:embed="rId2" cstate="print"/>
          <a:srcRect l="4503" t="20339" r="21951" b="25424"/>
          <a:stretch>
            <a:fillRect/>
          </a:stretch>
        </p:blipFill>
        <p:spPr bwMode="auto">
          <a:xfrm>
            <a:off x="2819400" y="1143000"/>
            <a:ext cx="2971800" cy="485192"/>
          </a:xfrm>
          <a:prstGeom prst="rect">
            <a:avLst/>
          </a:prstGeom>
          <a:noFill/>
        </p:spPr>
      </p:pic>
      <p:pic>
        <p:nvPicPr>
          <p:cNvPr id="19460" name="Picture 4" descr="http://chemistry-reference.com/gases/Charles's%20Law%20grap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838200"/>
            <a:ext cx="3048000" cy="2286001"/>
          </a:xfrm>
          <a:prstGeom prst="rect">
            <a:avLst/>
          </a:prstGeom>
          <a:noFill/>
        </p:spPr>
      </p:pic>
      <p:pic>
        <p:nvPicPr>
          <p:cNvPr id="19462" name="Picture 6" descr="http://thescienceclassroom.org/wp-content/uploads/2013/04/Charless-La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905000"/>
            <a:ext cx="1828800" cy="1249492"/>
          </a:xfrm>
          <a:prstGeom prst="rect">
            <a:avLst/>
          </a:prstGeom>
          <a:noFill/>
        </p:spPr>
      </p:pic>
      <p:pic>
        <p:nvPicPr>
          <p:cNvPr id="1026" name="Picture 2" descr="http://chemistry-reference.com/gases/Gay-Lussac's%20Law%20graph.gif"/>
          <p:cNvPicPr>
            <a:picLocks noChangeAspect="1" noChangeArrowheads="1"/>
          </p:cNvPicPr>
          <p:nvPr/>
        </p:nvPicPr>
        <p:blipFill>
          <a:blip r:embed="rId5" cstate="print"/>
          <a:srcRect l="10000"/>
          <a:stretch>
            <a:fillRect/>
          </a:stretch>
        </p:blipFill>
        <p:spPr bwMode="auto">
          <a:xfrm>
            <a:off x="6400800" y="4191000"/>
            <a:ext cx="2743200" cy="2286001"/>
          </a:xfrm>
          <a:prstGeom prst="rect">
            <a:avLst/>
          </a:prstGeom>
          <a:noFill/>
        </p:spPr>
      </p:pic>
      <p:pic>
        <p:nvPicPr>
          <p:cNvPr id="1028" name="Picture 4" descr="http://thescienceclassroom.org/wp-content/uploads/2013/04/Gay-Lussacs-Law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1" y="4572000"/>
            <a:ext cx="1808917" cy="1252728"/>
          </a:xfrm>
          <a:prstGeom prst="rect">
            <a:avLst/>
          </a:prstGeom>
          <a:noFill/>
        </p:spPr>
      </p:pic>
      <p:pic>
        <p:nvPicPr>
          <p:cNvPr id="8" name="Picture 7" descr="http://etc.usf.edu/clipart/41700/41757/fc_therefore_41757_lg.gif"/>
          <p:cNvPicPr>
            <a:picLocks noChangeAspect="1" noChangeArrowheads="1"/>
          </p:cNvPicPr>
          <p:nvPr/>
        </p:nvPicPr>
        <p:blipFill>
          <a:blip r:embed="rId7" cstate="print"/>
          <a:srcRect t="20000" b="20000"/>
          <a:stretch>
            <a:fillRect/>
          </a:stretch>
        </p:blipFill>
        <p:spPr bwMode="auto">
          <a:xfrm>
            <a:off x="1752600" y="4953000"/>
            <a:ext cx="588615" cy="457200"/>
          </a:xfrm>
          <a:prstGeom prst="rect">
            <a:avLst/>
          </a:prstGeom>
          <a:noFill/>
        </p:spPr>
      </p:pic>
      <p:pic>
        <p:nvPicPr>
          <p:cNvPr id="9" name="Picture 7" descr="http://etc.usf.edu/clipart/41700/41757/fc_therefore_41757_lg.gif"/>
          <p:cNvPicPr>
            <a:picLocks noChangeAspect="1" noChangeArrowheads="1"/>
          </p:cNvPicPr>
          <p:nvPr/>
        </p:nvPicPr>
        <p:blipFill>
          <a:blip r:embed="rId7" cstate="print"/>
          <a:srcRect t="20000" b="20000"/>
          <a:stretch>
            <a:fillRect/>
          </a:stretch>
        </p:blipFill>
        <p:spPr bwMode="auto">
          <a:xfrm>
            <a:off x="1752600" y="2362200"/>
            <a:ext cx="588615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Avogadro’s Law</a:t>
            </a:r>
          </a:p>
          <a:p>
            <a:pPr lvl="1"/>
            <a:r>
              <a:rPr lang="en-US" dirty="0" smtClean="0"/>
              <a:t>The volume of a gas at a given </a:t>
            </a:r>
          </a:p>
          <a:p>
            <a:pPr lvl="1">
              <a:buNone/>
            </a:pPr>
            <a:r>
              <a:rPr lang="en-US" dirty="0" smtClean="0"/>
              <a:t>	temperature and pressure is directly </a:t>
            </a:r>
          </a:p>
          <a:p>
            <a:pPr lvl="1">
              <a:buNone/>
            </a:pPr>
            <a:r>
              <a:rPr lang="en-US" dirty="0" smtClean="0"/>
              <a:t>	proportional to the number of moles </a:t>
            </a:r>
          </a:p>
          <a:p>
            <a:pPr lvl="1">
              <a:buNone/>
            </a:pPr>
            <a:r>
              <a:rPr lang="en-US" dirty="0" smtClean="0"/>
              <a:t>	of gas.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V/n = k</a:t>
            </a:r>
          </a:p>
          <a:p>
            <a:pPr lvl="1"/>
            <a:r>
              <a:rPr lang="en-US" dirty="0" smtClean="0"/>
              <a:t>Therefore, 		       @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and P</a:t>
            </a:r>
            <a:r>
              <a:rPr lang="en-US" baseline="-25000" dirty="0" smtClean="0"/>
              <a:t>c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482" name="Picture 2" descr="http://www.solutionsinchemistry.com/wp-content/uploads/2015/09/PV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14400"/>
            <a:ext cx="2476500" cy="2171701"/>
          </a:xfrm>
          <a:prstGeom prst="rect">
            <a:avLst/>
          </a:prstGeom>
          <a:noFill/>
        </p:spPr>
      </p:pic>
      <p:pic>
        <p:nvPicPr>
          <p:cNvPr id="20484" name="Picture 4" descr="http://thescienceclassroom.org/wp-content/uploads/2013/04/Avogadros-La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029200"/>
            <a:ext cx="1911553" cy="1280160"/>
          </a:xfrm>
          <a:prstGeom prst="rect">
            <a:avLst/>
          </a:prstGeom>
          <a:noFill/>
        </p:spPr>
      </p:pic>
      <p:pic>
        <p:nvPicPr>
          <p:cNvPr id="20486" name="Picture 6" descr="https://chemistry-batz.wikispaces.com/file/view/Avogadro's%20Law%202.JPG/501394412/421x233/Avogadro's%20Law%2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819400"/>
            <a:ext cx="3505200" cy="1939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Ideal Gas Law</a:t>
            </a:r>
          </a:p>
          <a:p>
            <a:pPr lvl="1"/>
            <a:r>
              <a:rPr lang="en-US" dirty="0" smtClean="0"/>
              <a:t>If we combine all 4 gas laws and keep nothing constant, we can derive the Ideal Gas: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R = universal gas constant</a:t>
            </a:r>
          </a:p>
          <a:p>
            <a:pPr lvl="2"/>
            <a:r>
              <a:rPr lang="en-US" dirty="0" smtClean="0"/>
              <a:t>Dependent on the units for Pressure</a:t>
            </a:r>
          </a:p>
          <a:p>
            <a:pPr lvl="2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21506" name="Picture 2" descr="http://thescienceclassroom.org/wp-content/uploads/2013/04/Ideal-Gas-La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33600"/>
            <a:ext cx="4248150" cy="1200150"/>
          </a:xfrm>
          <a:prstGeom prst="rect">
            <a:avLst/>
          </a:prstGeom>
          <a:noFill/>
        </p:spPr>
      </p:pic>
      <p:pic>
        <p:nvPicPr>
          <p:cNvPr id="21508" name="Picture 4" descr="http://images.slideplayer.com/7/1711491/slides/slide_41.jpg"/>
          <p:cNvPicPr>
            <a:picLocks noChangeAspect="1" noChangeArrowheads="1"/>
          </p:cNvPicPr>
          <p:nvPr/>
        </p:nvPicPr>
        <p:blipFill>
          <a:blip r:embed="rId3" cstate="print"/>
          <a:srcRect l="15476" t="19048" r="44048" b="17460"/>
          <a:stretch>
            <a:fillRect/>
          </a:stretch>
        </p:blipFill>
        <p:spPr bwMode="auto">
          <a:xfrm>
            <a:off x="3429000" y="4419600"/>
            <a:ext cx="1878330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1621</TotalTime>
  <Words>1055</Words>
  <Application>Microsoft Office PowerPoint</Application>
  <PresentationFormat>On-screen Show (4:3)</PresentationFormat>
  <Paragraphs>222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Chapter 10 – The Behavior  of Gases</vt:lpstr>
      <vt:lpstr>Characteristics of Gases</vt:lpstr>
      <vt:lpstr>Slide 3</vt:lpstr>
      <vt:lpstr>Pressure</vt:lpstr>
      <vt:lpstr>What is Pressure?</vt:lpstr>
      <vt:lpstr>The Gas Laws</vt:lpstr>
      <vt:lpstr>Slide 7</vt:lpstr>
      <vt:lpstr>Slide 8</vt:lpstr>
      <vt:lpstr>Slide 9</vt:lpstr>
      <vt:lpstr>Slide 10</vt:lpstr>
      <vt:lpstr>Relating the Ideal Gas Equation and the Gas Laws</vt:lpstr>
      <vt:lpstr>Gas Densities and Molar Mass</vt:lpstr>
      <vt:lpstr>Dalton’s Law of Partial Pressures</vt:lpstr>
      <vt:lpstr>Slide 14</vt:lpstr>
      <vt:lpstr>Partial Pressures and Mole Fractions</vt:lpstr>
      <vt:lpstr>Slide 16</vt:lpstr>
      <vt:lpstr>Collecting Gases over Water</vt:lpstr>
      <vt:lpstr>Kinetic Molecular Theory (KMT)</vt:lpstr>
      <vt:lpstr>Slide 19</vt:lpstr>
      <vt:lpstr>Slide 20</vt:lpstr>
      <vt:lpstr>Root Mean Square Velocity</vt:lpstr>
      <vt:lpstr>Mean Free Path</vt:lpstr>
      <vt:lpstr>Effusion and Diffusion</vt:lpstr>
      <vt:lpstr>Slide 24</vt:lpstr>
      <vt:lpstr>Slide 25</vt:lpstr>
      <vt:lpstr>Real Gases</vt:lpstr>
      <vt:lpstr>Van der Waals Equation</vt:lpstr>
      <vt:lpstr>Slide 28</vt:lpstr>
    </vt:vector>
  </TitlesOfParts>
  <Company>Red Bank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– The Behavior  of Gases</dc:title>
  <dc:creator>mheininger</dc:creator>
  <cp:lastModifiedBy>mheininger</cp:lastModifiedBy>
  <cp:revision>112</cp:revision>
  <dcterms:created xsi:type="dcterms:W3CDTF">2016-08-01T16:41:38Z</dcterms:created>
  <dcterms:modified xsi:type="dcterms:W3CDTF">2016-09-08T13:47:08Z</dcterms:modified>
</cp:coreProperties>
</file>